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7" r:id="rId2"/>
    <p:sldId id="258" r:id="rId3"/>
    <p:sldId id="260" r:id="rId4"/>
    <p:sldId id="261" r:id="rId5"/>
    <p:sldId id="277" r:id="rId6"/>
    <p:sldId id="278" r:id="rId7"/>
    <p:sldId id="279" r:id="rId8"/>
    <p:sldId id="280" r:id="rId9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5FFA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08" autoAdjust="0"/>
    <p:restoredTop sz="94627" autoAdjust="0"/>
  </p:normalViewPr>
  <p:slideViewPr>
    <p:cSldViewPr>
      <p:cViewPr varScale="1">
        <p:scale>
          <a:sx n="93" d="100"/>
          <a:sy n="93" d="100"/>
        </p:scale>
        <p:origin x="1664" y="19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BB183AC-1340-654A-8168-4D6D563A82FD}" type="doc">
      <dgm:prSet loTypeId="urn:microsoft.com/office/officeart/2005/8/layout/default" loCatId="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479F9478-D1D9-3D47-B0E6-B3AC6B5AB252}">
      <dgm:prSet phldrT="[Текст]" custT="1"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ru-RU" sz="2200" b="1" dirty="0">
              <a:latin typeface="+mn-lt"/>
            </a:rPr>
            <a:t>Разнообразные ациклические упражнения</a:t>
          </a:r>
          <a:endParaRPr lang="ru-RU" sz="2200" dirty="0"/>
        </a:p>
      </dgm:t>
    </dgm:pt>
    <dgm:pt modelId="{F855D088-F6E6-E64B-ABB7-767EA6693FF1}" type="parTrans" cxnId="{95AB94B3-54CD-EA45-882B-6689A2937D7A}">
      <dgm:prSet/>
      <dgm:spPr/>
      <dgm:t>
        <a:bodyPr/>
        <a:lstStyle/>
        <a:p>
          <a:endParaRPr lang="ru-RU"/>
        </a:p>
      </dgm:t>
    </dgm:pt>
    <dgm:pt modelId="{32D3D2F8-BA81-B44F-B2B1-F7B1AD242819}" type="sibTrans" cxnId="{95AB94B3-54CD-EA45-882B-6689A2937D7A}">
      <dgm:prSet/>
      <dgm:spPr/>
      <dgm:t>
        <a:bodyPr/>
        <a:lstStyle/>
        <a:p>
          <a:endParaRPr lang="ru-RU"/>
        </a:p>
      </dgm:t>
    </dgm:pt>
    <dgm:pt modelId="{7B6C5636-2E64-6848-A07D-8854F06F5553}">
      <dgm:prSet phldrT="[Текст]">
        <dgm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ru-RU" b="1" dirty="0">
              <a:latin typeface="+mn-lt"/>
            </a:rPr>
            <a:t>Дыхательные упражнения, включающие сознательное изменение частоты дыхания, его глубину, ритм, нормированную задержку и т.д. (при работе умеренной интенсивности ЧСС до 130 уд\мин.</a:t>
          </a:r>
          <a:endParaRPr lang="ru-RU" dirty="0"/>
        </a:p>
      </dgm:t>
    </dgm:pt>
    <dgm:pt modelId="{E90D0346-ED2B-1B4F-B9BE-45A662D8896B}" type="parTrans" cxnId="{9D67048A-733F-734E-871E-0B19DC663288}">
      <dgm:prSet/>
      <dgm:spPr/>
      <dgm:t>
        <a:bodyPr/>
        <a:lstStyle/>
        <a:p>
          <a:endParaRPr lang="ru-RU"/>
        </a:p>
      </dgm:t>
    </dgm:pt>
    <dgm:pt modelId="{4630170A-1778-3E4F-AC88-6A7BE444A23B}" type="sibTrans" cxnId="{9D67048A-733F-734E-871E-0B19DC663288}">
      <dgm:prSet/>
      <dgm:spPr/>
      <dgm:t>
        <a:bodyPr/>
        <a:lstStyle/>
        <a:p>
          <a:endParaRPr lang="ru-RU"/>
        </a:p>
      </dgm:t>
    </dgm:pt>
    <dgm:pt modelId="{B49E8E94-6332-0949-889E-DC7EE1217757}">
      <dgm:prSet custT="1"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ru-RU" sz="2200" b="1" dirty="0">
              <a:latin typeface="+mn-lt"/>
            </a:rPr>
            <a:t>К средствам воспитания общей выносливости можно отнести и  факторы внешней среды </a:t>
          </a:r>
        </a:p>
      </dgm:t>
    </dgm:pt>
    <dgm:pt modelId="{B1DA506E-6EC3-174B-9C76-F3960FB557E1}" type="parTrans" cxnId="{9097B1FF-76D1-6141-B91A-BD6C00FF7C97}">
      <dgm:prSet/>
      <dgm:spPr/>
      <dgm:t>
        <a:bodyPr/>
        <a:lstStyle/>
        <a:p>
          <a:endParaRPr lang="ru-RU"/>
        </a:p>
      </dgm:t>
    </dgm:pt>
    <dgm:pt modelId="{8B7A0A35-12EA-9449-B616-DEA426C06969}" type="sibTrans" cxnId="{9097B1FF-76D1-6141-B91A-BD6C00FF7C97}">
      <dgm:prSet/>
      <dgm:spPr/>
      <dgm:t>
        <a:bodyPr/>
        <a:lstStyle/>
        <a:p>
          <a:endParaRPr lang="ru-RU"/>
        </a:p>
      </dgm:t>
    </dgm:pt>
    <dgm:pt modelId="{1E7377EC-8F22-A340-AB42-CCA3AF96130D}">
      <dgm:prSet custT="1">
        <dgm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ru-RU" sz="2200" b="1" dirty="0">
              <a:latin typeface="+mn-lt"/>
            </a:rPr>
            <a:t>периодическое пребывания в условиях среднегорья</a:t>
          </a:r>
          <a:endParaRPr lang="ru-RU" sz="2200" dirty="0"/>
        </a:p>
      </dgm:t>
    </dgm:pt>
    <dgm:pt modelId="{CD376D7B-6CCF-2D45-95BD-58C330CFE0F8}" type="parTrans" cxnId="{319A4316-7B46-6D4B-B0CB-62CEED262393}">
      <dgm:prSet/>
      <dgm:spPr/>
      <dgm:t>
        <a:bodyPr/>
        <a:lstStyle/>
        <a:p>
          <a:endParaRPr lang="ru-RU"/>
        </a:p>
      </dgm:t>
    </dgm:pt>
    <dgm:pt modelId="{6B97C7E5-0372-A54E-89B3-FACAF3B841DF}" type="sibTrans" cxnId="{319A4316-7B46-6D4B-B0CB-62CEED262393}">
      <dgm:prSet/>
      <dgm:spPr/>
      <dgm:t>
        <a:bodyPr/>
        <a:lstStyle/>
        <a:p>
          <a:endParaRPr lang="ru-RU"/>
        </a:p>
      </dgm:t>
    </dgm:pt>
    <dgm:pt modelId="{533BC24C-186A-C749-9188-F56FCD9A161F}">
      <dgm:prSet custT="1">
        <dgm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ru-RU" sz="2200" b="1" dirty="0">
              <a:latin typeface="+mn-lt"/>
            </a:rPr>
            <a:t>использование саун, бань, барокамер и т.д. (адаптация организма в этих условиях повышает его устойчивость к гипоксии).</a:t>
          </a:r>
        </a:p>
      </dgm:t>
    </dgm:pt>
    <dgm:pt modelId="{E3BEA2F0-1665-9746-9BE8-C762495B1B33}" type="parTrans" cxnId="{04A181C3-EB4C-0843-80F2-0C12E039DD1D}">
      <dgm:prSet/>
      <dgm:spPr/>
      <dgm:t>
        <a:bodyPr/>
        <a:lstStyle/>
        <a:p>
          <a:endParaRPr lang="ru-RU"/>
        </a:p>
      </dgm:t>
    </dgm:pt>
    <dgm:pt modelId="{E197D2B8-2A30-6948-B079-3DD452E654EB}" type="sibTrans" cxnId="{04A181C3-EB4C-0843-80F2-0C12E039DD1D}">
      <dgm:prSet/>
      <dgm:spPr/>
      <dgm:t>
        <a:bodyPr/>
        <a:lstStyle/>
        <a:p>
          <a:endParaRPr lang="ru-RU"/>
        </a:p>
      </dgm:t>
    </dgm:pt>
    <dgm:pt modelId="{86238CC1-C935-B641-9D20-D0188EE4E55E}" type="pres">
      <dgm:prSet presAssocID="{3BB183AC-1340-654A-8168-4D6D563A82FD}" presName="diagram" presStyleCnt="0">
        <dgm:presLayoutVars>
          <dgm:dir/>
          <dgm:resizeHandles val="exact"/>
        </dgm:presLayoutVars>
      </dgm:prSet>
      <dgm:spPr/>
    </dgm:pt>
    <dgm:pt modelId="{CAE279F6-AFD5-EC4B-BDEE-F61F81A2BCBB}" type="pres">
      <dgm:prSet presAssocID="{479F9478-D1D9-3D47-B0E6-B3AC6B5AB252}" presName="node" presStyleLbl="node1" presStyleIdx="0" presStyleCnt="5" custLinFactNeighborX="-4989" custLinFactNeighborY="98">
        <dgm:presLayoutVars>
          <dgm:bulletEnabled val="1"/>
        </dgm:presLayoutVars>
      </dgm:prSet>
      <dgm:spPr/>
    </dgm:pt>
    <dgm:pt modelId="{69FBE2B4-1A38-A046-AC2A-E1B978EF5B35}" type="pres">
      <dgm:prSet presAssocID="{32D3D2F8-BA81-B44F-B2B1-F7B1AD242819}" presName="sibTrans" presStyleCnt="0"/>
      <dgm:spPr/>
    </dgm:pt>
    <dgm:pt modelId="{32EFAFFE-98FA-A444-9C97-8E44D94451DF}" type="pres">
      <dgm:prSet presAssocID="{7B6C5636-2E64-6848-A07D-8854F06F5553}" presName="node" presStyleLbl="node1" presStyleIdx="1" presStyleCnt="5" custScaleX="186351">
        <dgm:presLayoutVars>
          <dgm:bulletEnabled val="1"/>
        </dgm:presLayoutVars>
      </dgm:prSet>
      <dgm:spPr/>
    </dgm:pt>
    <dgm:pt modelId="{7B5E8564-22CA-3C4D-B1B3-C7F8E5D0E5BF}" type="pres">
      <dgm:prSet presAssocID="{4630170A-1778-3E4F-AC88-6A7BE444A23B}" presName="sibTrans" presStyleCnt="0"/>
      <dgm:spPr/>
    </dgm:pt>
    <dgm:pt modelId="{850A2B60-6EE1-5342-8772-B6ED4CAC6F83}" type="pres">
      <dgm:prSet presAssocID="{B49E8E94-6332-0949-889E-DC7EE1217757}" presName="node" presStyleLbl="node1" presStyleIdx="2" presStyleCnt="5" custScaleX="162980" custLinFactNeighborX="5292" custLinFactNeighborY="-5749">
        <dgm:presLayoutVars>
          <dgm:bulletEnabled val="1"/>
        </dgm:presLayoutVars>
      </dgm:prSet>
      <dgm:spPr/>
    </dgm:pt>
    <dgm:pt modelId="{D350EBAB-7264-474B-A83E-AAA2D173C016}" type="pres">
      <dgm:prSet presAssocID="{8B7A0A35-12EA-9449-B616-DEA426C06969}" presName="sibTrans" presStyleCnt="0"/>
      <dgm:spPr/>
    </dgm:pt>
    <dgm:pt modelId="{6E792829-76BE-344A-8EE4-0B3AD25A4377}" type="pres">
      <dgm:prSet presAssocID="{533BC24C-186A-C749-9188-F56FCD9A161F}" presName="node" presStyleLbl="node1" presStyleIdx="3" presStyleCnt="5" custScaleX="149436" custLinFactNeighborX="13294" custLinFactNeighborY="-6857">
        <dgm:presLayoutVars>
          <dgm:bulletEnabled val="1"/>
        </dgm:presLayoutVars>
      </dgm:prSet>
      <dgm:spPr/>
    </dgm:pt>
    <dgm:pt modelId="{42A43875-CF11-3D42-AF4B-FE604EABF03F}" type="pres">
      <dgm:prSet presAssocID="{E197D2B8-2A30-6948-B079-3DD452E654EB}" presName="sibTrans" presStyleCnt="0"/>
      <dgm:spPr/>
    </dgm:pt>
    <dgm:pt modelId="{A6551A8C-64B6-404D-97BA-A97E79505EE7}" type="pres">
      <dgm:prSet presAssocID="{1E7377EC-8F22-A340-AB42-CCA3AF96130D}" presName="node" presStyleLbl="node1" presStyleIdx="4" presStyleCnt="5" custLinFactNeighborX="89690" custLinFactNeighborY="-10086">
        <dgm:presLayoutVars>
          <dgm:bulletEnabled val="1"/>
        </dgm:presLayoutVars>
      </dgm:prSet>
      <dgm:spPr/>
    </dgm:pt>
  </dgm:ptLst>
  <dgm:cxnLst>
    <dgm:cxn modelId="{319A4316-7B46-6D4B-B0CB-62CEED262393}" srcId="{3BB183AC-1340-654A-8168-4D6D563A82FD}" destId="{1E7377EC-8F22-A340-AB42-CCA3AF96130D}" srcOrd="4" destOrd="0" parTransId="{CD376D7B-6CCF-2D45-95BD-58C330CFE0F8}" sibTransId="{6B97C7E5-0372-A54E-89B3-FACAF3B841DF}"/>
    <dgm:cxn modelId="{E0326F16-731A-E948-A0FD-638AC25A14F9}" type="presOf" srcId="{7B6C5636-2E64-6848-A07D-8854F06F5553}" destId="{32EFAFFE-98FA-A444-9C97-8E44D94451DF}" srcOrd="0" destOrd="0" presId="urn:microsoft.com/office/officeart/2005/8/layout/default"/>
    <dgm:cxn modelId="{0B979573-8F00-794B-B755-4BC277760DC0}" type="presOf" srcId="{479F9478-D1D9-3D47-B0E6-B3AC6B5AB252}" destId="{CAE279F6-AFD5-EC4B-BDEE-F61F81A2BCBB}" srcOrd="0" destOrd="0" presId="urn:microsoft.com/office/officeart/2005/8/layout/default"/>
    <dgm:cxn modelId="{AFE79E7B-7D9A-9844-ABF9-87E1C915D5A1}" type="presOf" srcId="{B49E8E94-6332-0949-889E-DC7EE1217757}" destId="{850A2B60-6EE1-5342-8772-B6ED4CAC6F83}" srcOrd="0" destOrd="0" presId="urn:microsoft.com/office/officeart/2005/8/layout/default"/>
    <dgm:cxn modelId="{9D67048A-733F-734E-871E-0B19DC663288}" srcId="{3BB183AC-1340-654A-8168-4D6D563A82FD}" destId="{7B6C5636-2E64-6848-A07D-8854F06F5553}" srcOrd="1" destOrd="0" parTransId="{E90D0346-ED2B-1B4F-B9BE-45A662D8896B}" sibTransId="{4630170A-1778-3E4F-AC88-6A7BE444A23B}"/>
    <dgm:cxn modelId="{95AB94B3-54CD-EA45-882B-6689A2937D7A}" srcId="{3BB183AC-1340-654A-8168-4D6D563A82FD}" destId="{479F9478-D1D9-3D47-B0E6-B3AC6B5AB252}" srcOrd="0" destOrd="0" parTransId="{F855D088-F6E6-E64B-ABB7-767EA6693FF1}" sibTransId="{32D3D2F8-BA81-B44F-B2B1-F7B1AD242819}"/>
    <dgm:cxn modelId="{04A181C3-EB4C-0843-80F2-0C12E039DD1D}" srcId="{3BB183AC-1340-654A-8168-4D6D563A82FD}" destId="{533BC24C-186A-C749-9188-F56FCD9A161F}" srcOrd="3" destOrd="0" parTransId="{E3BEA2F0-1665-9746-9BE8-C762495B1B33}" sibTransId="{E197D2B8-2A30-6948-B079-3DD452E654EB}"/>
    <dgm:cxn modelId="{063B32D2-79E7-034A-9D16-65FD26CB0624}" type="presOf" srcId="{3BB183AC-1340-654A-8168-4D6D563A82FD}" destId="{86238CC1-C935-B641-9D20-D0188EE4E55E}" srcOrd="0" destOrd="0" presId="urn:microsoft.com/office/officeart/2005/8/layout/default"/>
    <dgm:cxn modelId="{8C0A04D4-8827-D740-B858-F46A7DD5E87E}" type="presOf" srcId="{1E7377EC-8F22-A340-AB42-CCA3AF96130D}" destId="{A6551A8C-64B6-404D-97BA-A97E79505EE7}" srcOrd="0" destOrd="0" presId="urn:microsoft.com/office/officeart/2005/8/layout/default"/>
    <dgm:cxn modelId="{CE40E3F1-4988-A241-A6F8-66BFC7782697}" type="presOf" srcId="{533BC24C-186A-C749-9188-F56FCD9A161F}" destId="{6E792829-76BE-344A-8EE4-0B3AD25A4377}" srcOrd="0" destOrd="0" presId="urn:microsoft.com/office/officeart/2005/8/layout/default"/>
    <dgm:cxn modelId="{9097B1FF-76D1-6141-B91A-BD6C00FF7C97}" srcId="{3BB183AC-1340-654A-8168-4D6D563A82FD}" destId="{B49E8E94-6332-0949-889E-DC7EE1217757}" srcOrd="2" destOrd="0" parTransId="{B1DA506E-6EC3-174B-9C76-F3960FB557E1}" sibTransId="{8B7A0A35-12EA-9449-B616-DEA426C06969}"/>
    <dgm:cxn modelId="{AB5850F3-B1E7-4C4A-916E-47E23AB6EB9A}" type="presParOf" srcId="{86238CC1-C935-B641-9D20-D0188EE4E55E}" destId="{CAE279F6-AFD5-EC4B-BDEE-F61F81A2BCBB}" srcOrd="0" destOrd="0" presId="urn:microsoft.com/office/officeart/2005/8/layout/default"/>
    <dgm:cxn modelId="{22E64BE4-5403-A94F-9719-775FB7A25A85}" type="presParOf" srcId="{86238CC1-C935-B641-9D20-D0188EE4E55E}" destId="{69FBE2B4-1A38-A046-AC2A-E1B978EF5B35}" srcOrd="1" destOrd="0" presId="urn:microsoft.com/office/officeart/2005/8/layout/default"/>
    <dgm:cxn modelId="{37091BDA-4CB1-004F-B995-14496650E829}" type="presParOf" srcId="{86238CC1-C935-B641-9D20-D0188EE4E55E}" destId="{32EFAFFE-98FA-A444-9C97-8E44D94451DF}" srcOrd="2" destOrd="0" presId="urn:microsoft.com/office/officeart/2005/8/layout/default"/>
    <dgm:cxn modelId="{9FB7115A-1138-1B47-95E2-A9B634743B47}" type="presParOf" srcId="{86238CC1-C935-B641-9D20-D0188EE4E55E}" destId="{7B5E8564-22CA-3C4D-B1B3-C7F8E5D0E5BF}" srcOrd="3" destOrd="0" presId="urn:microsoft.com/office/officeart/2005/8/layout/default"/>
    <dgm:cxn modelId="{B4F407AB-8EFF-7F42-847E-095D337E677B}" type="presParOf" srcId="{86238CC1-C935-B641-9D20-D0188EE4E55E}" destId="{850A2B60-6EE1-5342-8772-B6ED4CAC6F83}" srcOrd="4" destOrd="0" presId="urn:microsoft.com/office/officeart/2005/8/layout/default"/>
    <dgm:cxn modelId="{E243AA4D-D0DC-F54A-8547-2400C873AE2B}" type="presParOf" srcId="{86238CC1-C935-B641-9D20-D0188EE4E55E}" destId="{D350EBAB-7264-474B-A83E-AAA2D173C016}" srcOrd="5" destOrd="0" presId="urn:microsoft.com/office/officeart/2005/8/layout/default"/>
    <dgm:cxn modelId="{88F9C69C-4579-5F44-885F-30F0EB98EF90}" type="presParOf" srcId="{86238CC1-C935-B641-9D20-D0188EE4E55E}" destId="{6E792829-76BE-344A-8EE4-0B3AD25A4377}" srcOrd="6" destOrd="0" presId="urn:microsoft.com/office/officeart/2005/8/layout/default"/>
    <dgm:cxn modelId="{3B4AB3B4-AE98-314C-A654-E82601B33A3B}" type="presParOf" srcId="{86238CC1-C935-B641-9D20-D0188EE4E55E}" destId="{42A43875-CF11-3D42-AF4B-FE604EABF03F}" srcOrd="7" destOrd="0" presId="urn:microsoft.com/office/officeart/2005/8/layout/default"/>
    <dgm:cxn modelId="{EFEDD317-7ECE-EA44-AD32-519C920B6A29}" type="presParOf" srcId="{86238CC1-C935-B641-9D20-D0188EE4E55E}" destId="{A6551A8C-64B6-404D-97BA-A97E79505EE7}" srcOrd="8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AE279F6-AFD5-EC4B-BDEE-F61F81A2BCBB}">
      <dsp:nvSpPr>
        <dsp:cNvPr id="0" name=""/>
        <dsp:cNvSpPr/>
      </dsp:nvSpPr>
      <dsp:spPr>
        <a:xfrm>
          <a:off x="152267" y="4267"/>
          <a:ext cx="2721396" cy="1632837"/>
        </a:xfrm>
        <a:prstGeom prst="rect">
          <a:avLst/>
        </a:prstGeom>
        <a:gradFill rotWithShape="1">
          <a:gsLst>
            <a:gs pos="0">
              <a:schemeClr val="accent3">
                <a:tint val="50000"/>
                <a:satMod val="300000"/>
              </a:schemeClr>
            </a:gs>
            <a:gs pos="35000">
              <a:schemeClr val="accent3">
                <a:tint val="37000"/>
                <a:satMod val="300000"/>
              </a:schemeClr>
            </a:gs>
            <a:gs pos="100000">
              <a:schemeClr val="accent3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3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3"/>
        </a:lnRef>
        <a:fillRef idx="2">
          <a:schemeClr val="accent3"/>
        </a:fillRef>
        <a:effectRef idx="1">
          <a:schemeClr val="accent3"/>
        </a:effectRef>
        <a:fontRef idx="minor">
          <a:schemeClr val="dk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200" b="1" kern="1200" dirty="0">
              <a:latin typeface="+mn-lt"/>
            </a:rPr>
            <a:t>Разнообразные ациклические упражнения</a:t>
          </a:r>
          <a:endParaRPr lang="ru-RU" sz="2200" kern="1200" dirty="0"/>
        </a:p>
      </dsp:txBody>
      <dsp:txXfrm>
        <a:off x="152267" y="4267"/>
        <a:ext cx="2721396" cy="1632837"/>
      </dsp:txXfrm>
    </dsp:sp>
    <dsp:sp modelId="{32EFAFFE-98FA-A444-9C97-8E44D94451DF}">
      <dsp:nvSpPr>
        <dsp:cNvPr id="0" name=""/>
        <dsp:cNvSpPr/>
      </dsp:nvSpPr>
      <dsp:spPr>
        <a:xfrm>
          <a:off x="3281573" y="2666"/>
          <a:ext cx="5071348" cy="1632837"/>
        </a:xfrm>
        <a:prstGeom prst="rect">
          <a:avLst/>
        </a:prstGeom>
        <a:gradFill rotWithShape="1">
          <a:gsLst>
            <a:gs pos="0">
              <a:schemeClr val="accent2">
                <a:tint val="50000"/>
                <a:satMod val="300000"/>
              </a:schemeClr>
            </a:gs>
            <a:gs pos="35000">
              <a:schemeClr val="accent2">
                <a:tint val="37000"/>
                <a:satMod val="300000"/>
              </a:schemeClr>
            </a:gs>
            <a:gs pos="100000">
              <a:schemeClr val="accent2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2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2"/>
        </a:lnRef>
        <a:fillRef idx="2">
          <a:schemeClr val="accent2"/>
        </a:fillRef>
        <a:effectRef idx="1">
          <a:schemeClr val="accent2"/>
        </a:effectRef>
        <a:fontRef idx="minor">
          <a:schemeClr val="dk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b="1" kern="1200" dirty="0">
              <a:latin typeface="+mn-lt"/>
            </a:rPr>
            <a:t>Дыхательные упражнения, включающие сознательное изменение частоты дыхания, его глубину, ритм, нормированную задержку и т.д. (при работе умеренной интенсивности ЧСС до 130 уд\мин.</a:t>
          </a:r>
          <a:endParaRPr lang="ru-RU" sz="2000" kern="1200" dirty="0"/>
        </a:p>
      </dsp:txBody>
      <dsp:txXfrm>
        <a:off x="3281573" y="2666"/>
        <a:ext cx="5071348" cy="1632837"/>
      </dsp:txXfrm>
    </dsp:sp>
    <dsp:sp modelId="{850A2B60-6EE1-5342-8772-B6ED4CAC6F83}">
      <dsp:nvSpPr>
        <dsp:cNvPr id="0" name=""/>
        <dsp:cNvSpPr/>
      </dsp:nvSpPr>
      <dsp:spPr>
        <a:xfrm>
          <a:off x="2246830" y="1813772"/>
          <a:ext cx="4435331" cy="1632837"/>
        </a:xfrm>
        <a:prstGeom prst="rect">
          <a:avLst/>
        </a:prstGeom>
        <a:gradFill rotWithShape="1">
          <a:gsLst>
            <a:gs pos="0">
              <a:schemeClr val="accent1">
                <a:tint val="50000"/>
                <a:satMod val="300000"/>
              </a:schemeClr>
            </a:gs>
            <a:gs pos="35000">
              <a:schemeClr val="accent1">
                <a:tint val="37000"/>
                <a:satMod val="300000"/>
              </a:schemeClr>
            </a:gs>
            <a:gs pos="100000">
              <a:schemeClr val="accent1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1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1"/>
        </a:lnRef>
        <a:fillRef idx="2">
          <a:schemeClr val="accent1"/>
        </a:fillRef>
        <a:effectRef idx="1">
          <a:schemeClr val="accent1"/>
        </a:effectRef>
        <a:fontRef idx="minor">
          <a:schemeClr val="dk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200" b="1" kern="1200" dirty="0">
              <a:latin typeface="+mn-lt"/>
            </a:rPr>
            <a:t>К средствам воспитания общей выносливости можно отнести и  факторы внешней среды </a:t>
          </a:r>
        </a:p>
      </dsp:txBody>
      <dsp:txXfrm>
        <a:off x="2246830" y="1813772"/>
        <a:ext cx="4435331" cy="1632837"/>
      </dsp:txXfrm>
    </dsp:sp>
    <dsp:sp modelId="{6E792829-76BE-344A-8EE4-0B3AD25A4377}">
      <dsp:nvSpPr>
        <dsp:cNvPr id="0" name=""/>
        <dsp:cNvSpPr/>
      </dsp:nvSpPr>
      <dsp:spPr>
        <a:xfrm>
          <a:off x="1152121" y="3700657"/>
          <a:ext cx="4066745" cy="1632837"/>
        </a:xfrm>
        <a:prstGeom prst="rect">
          <a:avLst/>
        </a:prstGeom>
        <a:gradFill rotWithShape="1">
          <a:gsLst>
            <a:gs pos="0">
              <a:schemeClr val="dk1">
                <a:tint val="50000"/>
                <a:satMod val="300000"/>
              </a:schemeClr>
            </a:gs>
            <a:gs pos="35000">
              <a:schemeClr val="dk1">
                <a:tint val="37000"/>
                <a:satMod val="300000"/>
              </a:schemeClr>
            </a:gs>
            <a:gs pos="100000">
              <a:schemeClr val="dk1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dk1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dk1"/>
        </a:lnRef>
        <a:fillRef idx="2">
          <a:schemeClr val="dk1"/>
        </a:fillRef>
        <a:effectRef idx="1">
          <a:schemeClr val="dk1"/>
        </a:effectRef>
        <a:fontRef idx="minor">
          <a:schemeClr val="dk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200" b="1" kern="1200" dirty="0">
              <a:latin typeface="+mn-lt"/>
            </a:rPr>
            <a:t>использование саун, бань, барокамер и т.д. (адаптация организма в этих условиях повышает его устойчивость к гипоксии).</a:t>
          </a:r>
        </a:p>
      </dsp:txBody>
      <dsp:txXfrm>
        <a:off x="1152121" y="3700657"/>
        <a:ext cx="4066745" cy="1632837"/>
      </dsp:txXfrm>
    </dsp:sp>
    <dsp:sp modelId="{A6551A8C-64B6-404D-97BA-A97E79505EE7}">
      <dsp:nvSpPr>
        <dsp:cNvPr id="0" name=""/>
        <dsp:cNvSpPr/>
      </dsp:nvSpPr>
      <dsp:spPr>
        <a:xfrm>
          <a:off x="5919563" y="3647933"/>
          <a:ext cx="2721396" cy="1632837"/>
        </a:xfrm>
        <a:prstGeom prst="rect">
          <a:avLst/>
        </a:prstGeom>
        <a:gradFill rotWithShape="1">
          <a:gsLst>
            <a:gs pos="0">
              <a:schemeClr val="accent6">
                <a:tint val="50000"/>
                <a:satMod val="300000"/>
              </a:schemeClr>
            </a:gs>
            <a:gs pos="35000">
              <a:schemeClr val="accent6">
                <a:tint val="37000"/>
                <a:satMod val="300000"/>
              </a:schemeClr>
            </a:gs>
            <a:gs pos="100000">
              <a:schemeClr val="accent6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6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6"/>
        </a:lnRef>
        <a:fillRef idx="2">
          <a:schemeClr val="accent6"/>
        </a:fillRef>
        <a:effectRef idx="1">
          <a:schemeClr val="accent6"/>
        </a:effectRef>
        <a:fontRef idx="minor">
          <a:schemeClr val="dk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200" b="1" kern="1200" dirty="0">
              <a:latin typeface="+mn-lt"/>
            </a:rPr>
            <a:t>периодическое пребывания в условиях среднегорья</a:t>
          </a:r>
          <a:endParaRPr lang="ru-RU" sz="2200" kern="1200" dirty="0"/>
        </a:p>
      </dsp:txBody>
      <dsp:txXfrm>
        <a:off x="5919563" y="3647933"/>
        <a:ext cx="2721396" cy="163283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0" hangingPunct="0">
              <a:defRPr sz="1200"/>
            </a:lvl1pPr>
          </a:lstStyle>
          <a:p>
            <a:pPr>
              <a:defRPr/>
            </a:pPr>
            <a:endParaRPr lang="sr-Latn-C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0" hangingPunct="0">
              <a:defRPr sz="1200"/>
            </a:lvl1pPr>
          </a:lstStyle>
          <a:p>
            <a:pPr>
              <a:defRPr/>
            </a:pPr>
            <a:fld id="{514D48D9-896B-4D30-9891-309E428D23F8}" type="datetimeFigureOut">
              <a:rPr lang="en-US"/>
              <a:pPr>
                <a:defRPr/>
              </a:pPr>
              <a:t>10/25/24</a:t>
            </a:fld>
            <a:endParaRPr lang="sr-Latn-C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sr-Latn-C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sr-Latn-C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0" hangingPunct="0">
              <a:defRPr sz="1200"/>
            </a:lvl1pPr>
          </a:lstStyle>
          <a:p>
            <a:pPr>
              <a:defRPr/>
            </a:pPr>
            <a:endParaRPr lang="sr-Latn-C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eaLnBrk="0" hangingPunct="0">
              <a:defRPr sz="1200"/>
            </a:lvl1pPr>
          </a:lstStyle>
          <a:p>
            <a:pPr>
              <a:defRPr/>
            </a:pPr>
            <a:fld id="{DF16FF19-F340-4270-A9E0-8BFEF01B254D}" type="slidenum">
              <a:rPr lang="sr-Latn-CS"/>
              <a:pPr>
                <a:defRPr/>
              </a:pPr>
              <a:t>‹#›</a:t>
            </a:fld>
            <a:endParaRPr lang="sr-Latn-CS"/>
          </a:p>
        </p:txBody>
      </p:sp>
    </p:spTree>
    <p:extLst>
      <p:ext uri="{BB962C8B-B14F-4D97-AF65-F5344CB8AC3E}">
        <p14:creationId xmlns:p14="http://schemas.microsoft.com/office/powerpoint/2010/main" val="12761314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Pr>
        <a:blipFill dpi="0" rotWithShape="0">
          <a:blip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838200" y="3187700"/>
            <a:ext cx="6172200" cy="850900"/>
          </a:xfrm>
        </p:spPr>
        <p:txBody>
          <a:bodyPr/>
          <a:lstStyle>
            <a:lvl1pPr>
              <a:defRPr sz="4400"/>
            </a:lvl1pPr>
          </a:lstStyle>
          <a:p>
            <a:r>
              <a:rPr lang="ru-RU"/>
              <a:t>Образец заголовка</a:t>
            </a:r>
            <a:endParaRPr lang="sr-Latn-CS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831850" y="4452938"/>
            <a:ext cx="6248400" cy="533400"/>
          </a:xfrm>
        </p:spPr>
        <p:txBody>
          <a:bodyPr/>
          <a:lstStyle>
            <a:lvl1pPr marL="0" indent="0">
              <a:buFontTx/>
              <a:buNone/>
              <a:defRPr sz="2800"/>
            </a:lvl1pPr>
          </a:lstStyle>
          <a:p>
            <a:r>
              <a:rPr lang="ru-RU"/>
              <a:t>Образец подзаголовка</a:t>
            </a:r>
            <a:endParaRPr lang="sr-Latn-C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C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C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6B5484-C5B4-4761-86D0-41CF93056B69}" type="slidenum">
              <a:rPr lang="sr-Latn-CS"/>
              <a:pPr>
                <a:defRPr/>
              </a:pPr>
              <a:t>‹#›</a:t>
            </a:fld>
            <a:endParaRPr lang="sr-Latn-CS"/>
          </a:p>
        </p:txBody>
      </p:sp>
    </p:spTree>
    <p:extLst>
      <p:ext uri="{BB962C8B-B14F-4D97-AF65-F5344CB8AC3E}">
        <p14:creationId xmlns:p14="http://schemas.microsoft.com/office/powerpoint/2010/main" val="37300427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sr-Latn-C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sr-Latn-C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C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C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5E9DF5-226C-4BB9-A750-9BC34A769B57}" type="slidenum">
              <a:rPr lang="sr-Latn-CS"/>
              <a:pPr>
                <a:defRPr/>
              </a:pPr>
              <a:t>‹#›</a:t>
            </a:fld>
            <a:endParaRPr lang="sr-Latn-CS"/>
          </a:p>
        </p:txBody>
      </p:sp>
    </p:spTree>
    <p:extLst>
      <p:ext uri="{BB962C8B-B14F-4D97-AF65-F5344CB8AC3E}">
        <p14:creationId xmlns:p14="http://schemas.microsoft.com/office/powerpoint/2010/main" val="34872880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15150" y="0"/>
            <a:ext cx="2000250" cy="6400800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sr-Latn-C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0"/>
            <a:ext cx="5848350" cy="640080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sr-Latn-C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C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C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F83E13-E0CB-446B-A648-091B44452F22}" type="slidenum">
              <a:rPr lang="sr-Latn-CS"/>
              <a:pPr>
                <a:defRPr/>
              </a:pPr>
              <a:t>‹#›</a:t>
            </a:fld>
            <a:endParaRPr lang="sr-Latn-CS"/>
          </a:p>
        </p:txBody>
      </p:sp>
    </p:spTree>
    <p:extLst>
      <p:ext uri="{BB962C8B-B14F-4D97-AF65-F5344CB8AC3E}">
        <p14:creationId xmlns:p14="http://schemas.microsoft.com/office/powerpoint/2010/main" val="7193262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sr-Latn-C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sr-Latn-C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C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C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DA9A0B-0E0C-444D-A7C8-914BBA0FE847}" type="slidenum">
              <a:rPr lang="sr-Latn-CS"/>
              <a:pPr>
                <a:defRPr/>
              </a:pPr>
              <a:t>‹#›</a:t>
            </a:fld>
            <a:endParaRPr lang="sr-Latn-CS"/>
          </a:p>
        </p:txBody>
      </p:sp>
    </p:spTree>
    <p:extLst>
      <p:ext uri="{BB962C8B-B14F-4D97-AF65-F5344CB8AC3E}">
        <p14:creationId xmlns:p14="http://schemas.microsoft.com/office/powerpoint/2010/main" val="22725169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  <a:endParaRPr lang="sr-Latn-C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C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C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50301B-DEDD-4D49-9077-153FA59B9E21}" type="slidenum">
              <a:rPr lang="sr-Latn-CS"/>
              <a:pPr>
                <a:defRPr/>
              </a:pPr>
              <a:t>‹#›</a:t>
            </a:fld>
            <a:endParaRPr lang="sr-Latn-CS"/>
          </a:p>
        </p:txBody>
      </p:sp>
    </p:spTree>
    <p:extLst>
      <p:ext uri="{BB962C8B-B14F-4D97-AF65-F5344CB8AC3E}">
        <p14:creationId xmlns:p14="http://schemas.microsoft.com/office/powerpoint/2010/main" val="35928517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sr-Latn-C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990600"/>
            <a:ext cx="3924300" cy="5410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sr-Latn-C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91100" y="990600"/>
            <a:ext cx="3924300" cy="5410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sr-Latn-C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C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C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4059EE-CB28-477C-9186-B2B7F1D62AD1}" type="slidenum">
              <a:rPr lang="sr-Latn-CS"/>
              <a:pPr>
                <a:defRPr/>
              </a:pPr>
              <a:t>‹#›</a:t>
            </a:fld>
            <a:endParaRPr lang="sr-Latn-CS"/>
          </a:p>
        </p:txBody>
      </p:sp>
    </p:spTree>
    <p:extLst>
      <p:ext uri="{BB962C8B-B14F-4D97-AF65-F5344CB8AC3E}">
        <p14:creationId xmlns:p14="http://schemas.microsoft.com/office/powerpoint/2010/main" val="16241111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sr-Latn-C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sr-Latn-C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sr-Latn-C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C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C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F4ED36-BF3B-42C6-9ABE-83002307D8B7}" type="slidenum">
              <a:rPr lang="sr-Latn-CS"/>
              <a:pPr>
                <a:defRPr/>
              </a:pPr>
              <a:t>‹#›</a:t>
            </a:fld>
            <a:endParaRPr lang="sr-Latn-CS"/>
          </a:p>
        </p:txBody>
      </p:sp>
    </p:spTree>
    <p:extLst>
      <p:ext uri="{BB962C8B-B14F-4D97-AF65-F5344CB8AC3E}">
        <p14:creationId xmlns:p14="http://schemas.microsoft.com/office/powerpoint/2010/main" val="42946033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sr-Latn-C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C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C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25AFFE-F621-4F64-9299-33F67E86C00F}" type="slidenum">
              <a:rPr lang="sr-Latn-CS"/>
              <a:pPr>
                <a:defRPr/>
              </a:pPr>
              <a:t>‹#›</a:t>
            </a:fld>
            <a:endParaRPr lang="sr-Latn-CS"/>
          </a:p>
        </p:txBody>
      </p:sp>
    </p:spTree>
    <p:extLst>
      <p:ext uri="{BB962C8B-B14F-4D97-AF65-F5344CB8AC3E}">
        <p14:creationId xmlns:p14="http://schemas.microsoft.com/office/powerpoint/2010/main" val="5325990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C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C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1ECF3E-74E6-477A-9EDB-64A7E6B8D9E0}" type="slidenum">
              <a:rPr lang="sr-Latn-CS"/>
              <a:pPr>
                <a:defRPr/>
              </a:pPr>
              <a:t>‹#›</a:t>
            </a:fld>
            <a:endParaRPr lang="sr-Latn-CS"/>
          </a:p>
        </p:txBody>
      </p:sp>
    </p:spTree>
    <p:extLst>
      <p:ext uri="{BB962C8B-B14F-4D97-AF65-F5344CB8AC3E}">
        <p14:creationId xmlns:p14="http://schemas.microsoft.com/office/powerpoint/2010/main" val="19457463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  <a:endParaRPr lang="sr-Latn-C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sr-Latn-C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C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C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B31607-56DE-4596-8ED7-D01A70FE50A4}" type="slidenum">
              <a:rPr lang="sr-Latn-CS"/>
              <a:pPr>
                <a:defRPr/>
              </a:pPr>
              <a:t>‹#›</a:t>
            </a:fld>
            <a:endParaRPr lang="sr-Latn-CS"/>
          </a:p>
        </p:txBody>
      </p:sp>
    </p:spTree>
    <p:extLst>
      <p:ext uri="{BB962C8B-B14F-4D97-AF65-F5344CB8AC3E}">
        <p14:creationId xmlns:p14="http://schemas.microsoft.com/office/powerpoint/2010/main" val="4200638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  <a:endParaRPr lang="sr-Latn-C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dirty="0"/>
              <a:t>Вставка рисунка</a:t>
            </a:r>
            <a:endParaRPr lang="sr-Latn-C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C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C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288BB7-07F0-41E8-B3CA-4803485602ED}" type="slidenum">
              <a:rPr lang="sr-Latn-CS"/>
              <a:pPr>
                <a:defRPr/>
              </a:pPr>
              <a:t>‹#›</a:t>
            </a:fld>
            <a:endParaRPr lang="sr-Latn-CS"/>
          </a:p>
        </p:txBody>
      </p:sp>
    </p:spTree>
    <p:extLst>
      <p:ext uri="{BB962C8B-B14F-4D97-AF65-F5344CB8AC3E}">
        <p14:creationId xmlns:p14="http://schemas.microsoft.com/office/powerpoint/2010/main" val="15261377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0"/>
            <a:ext cx="80010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заголовка</a:t>
            </a:r>
            <a:endParaRPr lang="sr-Latn-CS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990600"/>
            <a:ext cx="8001000" cy="541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sr-Latn-CS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0" y="6553200"/>
            <a:ext cx="19050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/>
            </a:lvl1pPr>
          </a:lstStyle>
          <a:p>
            <a:pPr>
              <a:defRPr/>
            </a:pPr>
            <a:endParaRPr lang="sr-Latn-C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553200"/>
            <a:ext cx="2895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/>
            </a:lvl1pPr>
          </a:lstStyle>
          <a:p>
            <a:pPr>
              <a:defRPr/>
            </a:pPr>
            <a:endParaRPr lang="sr-Latn-C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239000" y="6553200"/>
            <a:ext cx="19050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60487489-BF2E-4A5F-A70A-51C94BAFB449}" type="slidenum">
              <a:rPr lang="sr-Latn-CS"/>
              <a:pPr>
                <a:defRPr/>
              </a:pPr>
              <a:t>‹#›</a:t>
            </a:fld>
            <a:endParaRPr lang="sr-Latn-C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73" r:id="rId2"/>
    <p:sldLayoutId id="2147483674" r:id="rId3"/>
    <p:sldLayoutId id="2147483675" r:id="rId4"/>
    <p:sldLayoutId id="2147483676" r:id="rId5"/>
    <p:sldLayoutId id="2147483677" r:id="rId6"/>
    <p:sldLayoutId id="2147483678" r:id="rId7"/>
    <p:sldLayoutId id="2147483679" r:id="rId8"/>
    <p:sldLayoutId id="2147483680" r:id="rId9"/>
    <p:sldLayoutId id="2147483681" r:id="rId10"/>
    <p:sldLayoutId id="2147483682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Impact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Impact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Impact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Impact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Impact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Impact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Impact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Impact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 b="1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 b="1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 b="1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 b="1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 b="1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 b="1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 b="1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 b="1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 b="1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ru.wikipedia.org/wiki/%D0%A0%D0%B8%D0%B6%D1%81%D0%BA%D0%B8%D0%B9_%D0%BC%D0%B0%D1%80%D0%B0%D1%84%D0%BE%D0%BD" TargetMode="Externa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>
                <a:solidFill>
                  <a:srgbClr val="FF0000"/>
                </a:solidFill>
              </a:rPr>
              <a:t>Выносливость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ru-RU" dirty="0"/>
              <a:t>Способность к продолжительной работе без снижения ее эффективности (способность противостоять утомлению)</a:t>
            </a:r>
          </a:p>
        </p:txBody>
      </p:sp>
      <p:pic>
        <p:nvPicPr>
          <p:cNvPr id="8" name="Рисунок 7" descr="Рижский марафон — Википедия">
            <a:extLst>
              <a:ext uri="{FF2B5EF4-FFF2-40B4-BE49-F238E27FC236}">
                <a16:creationId xmlns:a16="http://schemas.microsoft.com/office/drawing/2014/main" id="{7965202F-E0A4-8041-BB94-1BABFD5DB90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1890564" y="2490280"/>
            <a:ext cx="6048672" cy="39867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29624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>
                <a:solidFill>
                  <a:srgbClr val="FF0000"/>
                </a:solidFill>
                <a:latin typeface="Calibri" pitchFamily="34" charset="0"/>
              </a:rPr>
              <a:t>Виды выносливости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27584" y="1052736"/>
            <a:ext cx="4104456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>
                <a:solidFill>
                  <a:srgbClr val="C00000"/>
                </a:solidFill>
                <a:latin typeface="+mn-lt"/>
              </a:rPr>
              <a:t>Общая выносливость- </a:t>
            </a:r>
            <a:r>
              <a:rPr lang="ru-RU" sz="2800" b="1" dirty="0">
                <a:latin typeface="+mn-lt"/>
              </a:rPr>
              <a:t>это способность человека к продолжительной физической работе умеренной интенсивности с функционированием большей части мышечного аппарата (например: ходьба на лыжах, плавание)</a:t>
            </a:r>
          </a:p>
          <a:p>
            <a:endParaRPr lang="ru-RU" sz="2400" dirty="0">
              <a:latin typeface="Arial Black" pitchFamily="34" charset="0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32192" y="4005064"/>
            <a:ext cx="3921817" cy="217671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32039" y="1052736"/>
            <a:ext cx="3800469" cy="2633464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292929"/>
            </a:solidFill>
            <a:miter lim="800000"/>
          </a:ln>
          <a:effectLst>
            <a:reflection blurRad="12700" stA="28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>
            <a:bevelT h="38100"/>
            <a:contourClr>
              <a:srgbClr val="C0C0C0"/>
            </a:contourClr>
          </a:sp3d>
        </p:spPr>
      </p:pic>
    </p:spTree>
    <p:extLst>
      <p:ext uri="{BB962C8B-B14F-4D97-AF65-F5344CB8AC3E}">
        <p14:creationId xmlns:p14="http://schemas.microsoft.com/office/powerpoint/2010/main" val="17488457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shred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>
                <a:solidFill>
                  <a:srgbClr val="FF0000"/>
                </a:solidFill>
              </a:rPr>
              <a:t>Специальная выносливость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14400" y="1052736"/>
            <a:ext cx="7783438" cy="5348064"/>
          </a:xfrm>
        </p:spPr>
        <p:txBody>
          <a:bodyPr/>
          <a:lstStyle/>
          <a:p>
            <a:r>
              <a:rPr lang="ru-RU" sz="2400" dirty="0"/>
              <a:t>Под специальной выносливостью понимают выносливость по отношению к </a:t>
            </a:r>
            <a:r>
              <a:rPr lang="ru-RU" sz="2400" dirty="0">
                <a:solidFill>
                  <a:srgbClr val="FF0000"/>
                </a:solidFill>
              </a:rPr>
              <a:t>определенной двигательной деятельности. </a:t>
            </a:r>
            <a:r>
              <a:rPr lang="ru-RU" sz="2400" dirty="0"/>
              <a:t>Специальная выносливость зависит от возможностей нервно-мышечного аппарата, быстроты расходования ресурсов внутримышечных источников энергии, от техники владения двигательным действиям и уровня развития других двигательных способностей. </a:t>
            </a:r>
          </a:p>
          <a:p>
            <a:pPr marL="0" indent="0">
              <a:buNone/>
            </a:pPr>
            <a:r>
              <a:rPr lang="ru-RU" sz="2400" dirty="0">
                <a:solidFill>
                  <a:srgbClr val="FF0000"/>
                </a:solidFill>
              </a:rPr>
              <a:t>Виды специальной </a:t>
            </a:r>
          </a:p>
          <a:p>
            <a:pPr marL="0" indent="0">
              <a:buNone/>
            </a:pPr>
            <a:r>
              <a:rPr lang="ru-RU" sz="2400" dirty="0"/>
              <a:t>(специфической) </a:t>
            </a:r>
          </a:p>
          <a:p>
            <a:pPr marL="0" indent="0">
              <a:buNone/>
            </a:pPr>
            <a:r>
              <a:rPr lang="ru-RU" sz="2400" dirty="0"/>
              <a:t>выносливости: </a:t>
            </a:r>
          </a:p>
          <a:p>
            <a:r>
              <a:rPr lang="ru-RU" sz="2400" dirty="0"/>
              <a:t> скоростная, </a:t>
            </a:r>
          </a:p>
          <a:p>
            <a:r>
              <a:rPr lang="ru-RU" sz="2400" dirty="0"/>
              <a:t>Силовая</a:t>
            </a:r>
          </a:p>
          <a:p>
            <a:r>
              <a:rPr lang="ru-RU" sz="2400" dirty="0"/>
              <a:t>координационная</a:t>
            </a:r>
            <a:r>
              <a:rPr lang="ru-RU" sz="2400" b="0" dirty="0"/>
              <a:t>.</a:t>
            </a:r>
            <a:endParaRPr lang="ru-RU" sz="2400" dirty="0"/>
          </a:p>
        </p:txBody>
      </p:sp>
      <p:pic>
        <p:nvPicPr>
          <p:cNvPr id="2050" name="Picture 2" descr="Картинки по запросу теннис выносливость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4077072"/>
            <a:ext cx="4280052" cy="24001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146134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827584" y="378709"/>
            <a:ext cx="7704856" cy="107721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ru-RU" sz="3600" b="1" cap="all" dirty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 </a:t>
            </a:r>
            <a:r>
              <a:rPr lang="ru-RU" sz="2800" b="1" cap="all" dirty="0">
                <a:ln/>
                <a:solidFill>
                  <a:srgbClr val="FF0000"/>
                </a:solidFill>
                <a:effectLst>
                  <a:reflection blurRad="10000" stA="55000" endPos="48000" dist="500" dir="5400000" sy="-100000" algn="bl" rotWithShape="0"/>
                </a:effectLst>
                <a:latin typeface="+mj-lt"/>
              </a:rPr>
              <a:t>основные</a:t>
            </a:r>
            <a:r>
              <a:rPr lang="ru-RU" sz="2800" b="1" cap="all" dirty="0">
                <a:ln/>
                <a:solidFill>
                  <a:schemeClr val="accent1"/>
                </a:solidFill>
                <a:effectLst>
                  <a:reflection blurRad="10000" stA="55000" endPos="48000" dist="500" dir="5400000" sy="-100000" algn="bl" rotWithShape="0"/>
                </a:effectLst>
                <a:latin typeface="+mj-lt"/>
              </a:rPr>
              <a:t> </a:t>
            </a:r>
            <a:r>
              <a:rPr lang="ru-RU" sz="2800" b="1" cap="all" dirty="0">
                <a:ln/>
                <a:solidFill>
                  <a:srgbClr val="FF0000"/>
                </a:solidFill>
                <a:effectLst>
                  <a:reflection blurRad="10000" stA="55000" endPos="48000" dist="500" dir="5400000" sy="-100000" algn="bl" rotWithShape="0"/>
                </a:effectLst>
                <a:latin typeface="+mj-lt"/>
              </a:rPr>
              <a:t>средства воспитания выносливости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4383486" y="1671370"/>
            <a:ext cx="37702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ru-RU" sz="5400" b="1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 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43608" y="1671370"/>
            <a:ext cx="7848872" cy="16619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>
                <a:solidFill>
                  <a:srgbClr val="FF0000"/>
                </a:solidFill>
              </a:rPr>
              <a:t> </a:t>
            </a:r>
          </a:p>
          <a:p>
            <a:endParaRPr lang="ru-RU" sz="2800" b="1" dirty="0">
              <a:solidFill>
                <a:srgbClr val="FF0000"/>
              </a:solidFill>
              <a:latin typeface="+mn-lt"/>
            </a:endParaRPr>
          </a:p>
          <a:p>
            <a:r>
              <a:rPr lang="ru-RU" sz="2800" b="1" dirty="0">
                <a:latin typeface="+mn-lt"/>
              </a:rPr>
              <a:t>	при соблюдении следующих условий :</a:t>
            </a:r>
          </a:p>
          <a:p>
            <a:endParaRPr lang="ru-RU" b="1" dirty="0">
              <a:latin typeface="+mn-lt"/>
            </a:endParaRPr>
          </a:p>
        </p:txBody>
      </p:sp>
      <p:sp>
        <p:nvSpPr>
          <p:cNvPr id="2" name="Альтернативный процесс 1">
            <a:extLst>
              <a:ext uri="{FF2B5EF4-FFF2-40B4-BE49-F238E27FC236}">
                <a16:creationId xmlns:a16="http://schemas.microsoft.com/office/drawing/2014/main" id="{C6C5C767-84A4-6B47-A151-7713E96D2517}"/>
              </a:ext>
            </a:extLst>
          </p:cNvPr>
          <p:cNvSpPr/>
          <p:nvPr/>
        </p:nvSpPr>
        <p:spPr>
          <a:xfrm>
            <a:off x="1835696" y="1671370"/>
            <a:ext cx="6480720" cy="792088"/>
          </a:xfrm>
          <a:prstGeom prst="flowChartAlternateProcess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200" b="1" dirty="0">
                <a:solidFill>
                  <a:schemeClr val="bg1"/>
                </a:solidFill>
              </a:rPr>
              <a:t>Разнообразные физические упражнения, преимущественно циклического характера</a:t>
            </a:r>
          </a:p>
        </p:txBody>
      </p:sp>
      <p:sp>
        <p:nvSpPr>
          <p:cNvPr id="5" name="Альтернативный процесс 4">
            <a:extLst>
              <a:ext uri="{FF2B5EF4-FFF2-40B4-BE49-F238E27FC236}">
                <a16:creationId xmlns:a16="http://schemas.microsoft.com/office/drawing/2014/main" id="{1DE82DDC-B16D-D741-9764-80061DD50AAA}"/>
              </a:ext>
            </a:extLst>
          </p:cNvPr>
          <p:cNvSpPr/>
          <p:nvPr/>
        </p:nvSpPr>
        <p:spPr>
          <a:xfrm>
            <a:off x="1367644" y="3164598"/>
            <a:ext cx="7416824" cy="720080"/>
          </a:xfrm>
          <a:prstGeom prst="flowChartAlternateProcess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500" b="1" dirty="0"/>
              <a:t>Активное участие в работе крупных мышечных групп</a:t>
            </a:r>
          </a:p>
        </p:txBody>
      </p:sp>
      <p:sp>
        <p:nvSpPr>
          <p:cNvPr id="8" name="Альтернативный процесс 7">
            <a:extLst>
              <a:ext uri="{FF2B5EF4-FFF2-40B4-BE49-F238E27FC236}">
                <a16:creationId xmlns:a16="http://schemas.microsoft.com/office/drawing/2014/main" id="{FDEFF740-8EB1-5B45-B2DA-8DC13C6FEBED}"/>
              </a:ext>
            </a:extLst>
          </p:cNvPr>
          <p:cNvSpPr/>
          <p:nvPr/>
        </p:nvSpPr>
        <p:spPr>
          <a:xfrm>
            <a:off x="1413164" y="4171293"/>
            <a:ext cx="7416824" cy="720080"/>
          </a:xfrm>
          <a:prstGeom prst="flowChartAlternateProcess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500" b="1" dirty="0"/>
              <a:t>Значительная продолжительность работы</a:t>
            </a:r>
          </a:p>
        </p:txBody>
      </p:sp>
      <p:sp>
        <p:nvSpPr>
          <p:cNvPr id="9" name="Альтернативный процесс 8">
            <a:extLst>
              <a:ext uri="{FF2B5EF4-FFF2-40B4-BE49-F238E27FC236}">
                <a16:creationId xmlns:a16="http://schemas.microsoft.com/office/drawing/2014/main" id="{488147F0-4F4D-5047-89F8-D97B9FE3312D}"/>
              </a:ext>
            </a:extLst>
          </p:cNvPr>
          <p:cNvSpPr/>
          <p:nvPr/>
        </p:nvSpPr>
        <p:spPr>
          <a:xfrm>
            <a:off x="1460313" y="5186630"/>
            <a:ext cx="7416824" cy="720080"/>
          </a:xfrm>
          <a:prstGeom prst="flowChartAlternateProcess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500" b="1" dirty="0"/>
              <a:t>Интенсивность выполняемой работы должна быть умеренно большой</a:t>
            </a:r>
          </a:p>
        </p:txBody>
      </p:sp>
    </p:spTree>
    <p:extLst>
      <p:ext uri="{BB962C8B-B14F-4D97-AF65-F5344CB8AC3E}">
        <p14:creationId xmlns:p14="http://schemas.microsoft.com/office/powerpoint/2010/main" val="5382041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827584" y="0"/>
            <a:ext cx="7776864" cy="107721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ru-RU" sz="3600" b="1" cap="all" dirty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 </a:t>
            </a:r>
            <a:r>
              <a:rPr lang="ru-RU" sz="2800" b="1" cap="all" dirty="0">
                <a:ln/>
                <a:solidFill>
                  <a:srgbClr val="FF0000"/>
                </a:solidFill>
                <a:effectLst>
                  <a:reflection blurRad="10000" stA="55000" endPos="48000" dist="500" dir="5400000" sy="-100000" algn="bl" rotWithShape="0"/>
                </a:effectLst>
                <a:latin typeface="+mj-lt"/>
              </a:rPr>
              <a:t>основные средства воспитания выносливости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4383486" y="1671370"/>
            <a:ext cx="37702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ru-RU" sz="5400" b="1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 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43608" y="1671370"/>
            <a:ext cx="7848872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ru-RU" sz="2400" b="1" dirty="0">
              <a:solidFill>
                <a:srgbClr val="FF0000"/>
              </a:solidFill>
              <a:latin typeface="+mn-lt"/>
            </a:endParaRPr>
          </a:p>
          <a:p>
            <a:pPr algn="just"/>
            <a:endParaRPr lang="ru-RU" sz="2400" b="1" dirty="0">
              <a:solidFill>
                <a:srgbClr val="FF0000"/>
              </a:solidFill>
              <a:latin typeface="+mn-lt"/>
            </a:endParaRPr>
          </a:p>
          <a:p>
            <a:pPr algn="just"/>
            <a:endParaRPr lang="ru-RU" sz="2400" b="1" dirty="0">
              <a:solidFill>
                <a:srgbClr val="FF0000"/>
              </a:solidFill>
              <a:latin typeface="+mn-lt"/>
            </a:endParaRPr>
          </a:p>
          <a:p>
            <a:pPr algn="just"/>
            <a:endParaRPr lang="ru-RU" sz="2400" b="1" dirty="0">
              <a:solidFill>
                <a:srgbClr val="FF0000"/>
              </a:solidFill>
              <a:latin typeface="+mn-lt"/>
            </a:endParaRPr>
          </a:p>
          <a:p>
            <a:pPr algn="just"/>
            <a:endParaRPr lang="ru-RU" sz="2400" b="1" dirty="0">
              <a:solidFill>
                <a:srgbClr val="FF0000"/>
              </a:solidFill>
              <a:latin typeface="+mn-lt"/>
            </a:endParaRPr>
          </a:p>
          <a:p>
            <a:pPr algn="just"/>
            <a:endParaRPr lang="ru-RU" sz="2400" b="1" dirty="0">
              <a:solidFill>
                <a:srgbClr val="FF0000"/>
              </a:solidFill>
              <a:latin typeface="+mn-lt"/>
            </a:endParaRPr>
          </a:p>
          <a:p>
            <a:pPr algn="just"/>
            <a:endParaRPr lang="ru-RU" sz="2400" b="1" dirty="0">
              <a:solidFill>
                <a:srgbClr val="FF0000"/>
              </a:solidFill>
              <a:latin typeface="+mn-lt"/>
            </a:endParaRPr>
          </a:p>
          <a:p>
            <a:pPr algn="just"/>
            <a:endParaRPr lang="ru-RU" sz="2400" b="1" dirty="0">
              <a:solidFill>
                <a:srgbClr val="FF0000"/>
              </a:solidFill>
              <a:latin typeface="+mn-lt"/>
            </a:endParaRPr>
          </a:p>
          <a:p>
            <a:pPr algn="just"/>
            <a:r>
              <a:rPr lang="ru-RU" sz="2400" b="1" dirty="0">
                <a:solidFill>
                  <a:srgbClr val="FF0000"/>
                </a:solidFill>
                <a:latin typeface="+mn-lt"/>
              </a:rPr>
              <a:t> </a:t>
            </a:r>
            <a:endParaRPr lang="ru-RU" sz="2400" b="1" dirty="0">
              <a:latin typeface="+mn-lt"/>
            </a:endParaRPr>
          </a:p>
          <a:p>
            <a:pPr algn="just"/>
            <a:r>
              <a:rPr lang="ru-RU" sz="2400" b="1" dirty="0">
                <a:latin typeface="+mn-lt"/>
              </a:rPr>
              <a:t>-</a:t>
            </a:r>
          </a:p>
        </p:txBody>
      </p:sp>
      <p:graphicFrame>
        <p:nvGraphicFramePr>
          <p:cNvPr id="2" name="Схема 1">
            <a:extLst>
              <a:ext uri="{FF2B5EF4-FFF2-40B4-BE49-F238E27FC236}">
                <a16:creationId xmlns:a16="http://schemas.microsoft.com/office/drawing/2014/main" id="{0419CCCA-14DC-DB4C-BA1A-7B317AE569C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132640173"/>
              </p:ext>
            </p:extLst>
          </p:nvPr>
        </p:nvGraphicFramePr>
        <p:xfrm>
          <a:off x="251520" y="1077218"/>
          <a:ext cx="8640960" cy="544812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Стрелка вправо 4">
            <a:extLst>
              <a:ext uri="{FF2B5EF4-FFF2-40B4-BE49-F238E27FC236}">
                <a16:creationId xmlns:a16="http://schemas.microsoft.com/office/drawing/2014/main" id="{D2E4A06A-33AD-904D-8D62-C85D00AC17CD}"/>
              </a:ext>
            </a:extLst>
          </p:cNvPr>
          <p:cNvSpPr/>
          <p:nvPr/>
        </p:nvSpPr>
        <p:spPr>
          <a:xfrm rot="2736739">
            <a:off x="6942915" y="3984186"/>
            <a:ext cx="978408" cy="484632"/>
          </a:xfrm>
          <a:prstGeom prst="rightArrow">
            <a:avLst/>
          </a:prstGeom>
          <a:solidFill>
            <a:srgbClr val="65FFAB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Стрелка вправо 6">
            <a:extLst>
              <a:ext uri="{FF2B5EF4-FFF2-40B4-BE49-F238E27FC236}">
                <a16:creationId xmlns:a16="http://schemas.microsoft.com/office/drawing/2014/main" id="{29536BE2-B8B2-C744-BCB4-30F825975BBD}"/>
              </a:ext>
            </a:extLst>
          </p:cNvPr>
          <p:cNvSpPr/>
          <p:nvPr/>
        </p:nvSpPr>
        <p:spPr>
          <a:xfrm rot="8729192">
            <a:off x="1454842" y="3798729"/>
            <a:ext cx="978408" cy="484632"/>
          </a:xfrm>
          <a:prstGeom prst="rightArrow">
            <a:avLst/>
          </a:prstGeom>
          <a:solidFill>
            <a:srgbClr val="65FFAB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731898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286000" y="332656"/>
            <a:ext cx="574238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cap="all" dirty="0">
                <a:ln/>
                <a:solidFill>
                  <a:srgbClr val="FF0000"/>
                </a:solidFill>
                <a:effectLst>
                  <a:reflection blurRad="10000" stA="55000" endPos="48000" dist="500" dir="5400000" sy="-100000" algn="bl" rotWithShape="0"/>
                </a:effectLst>
                <a:latin typeface="+mj-lt"/>
              </a:rPr>
              <a:t>Методы воспитания выносливости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028226" y="1340768"/>
            <a:ext cx="7936262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	</a:t>
            </a:r>
            <a:r>
              <a:rPr lang="ru-RU" sz="2400" b="1" dirty="0">
                <a:latin typeface="+mn-lt"/>
              </a:rPr>
              <a:t>Выбор методов в значительной мере определяется </a:t>
            </a:r>
            <a:r>
              <a:rPr lang="ru-RU" sz="2400" b="1" dirty="0">
                <a:solidFill>
                  <a:srgbClr val="FF0000"/>
                </a:solidFill>
                <a:latin typeface="+mn-lt"/>
              </a:rPr>
              <a:t>уровнем подготовленности занимающихся. </a:t>
            </a:r>
          </a:p>
          <a:p>
            <a:r>
              <a:rPr lang="ru-RU" sz="2400" b="1" dirty="0">
                <a:latin typeface="+mn-lt"/>
              </a:rPr>
              <a:t>	Важным требованием к применяемым методам воспитания выносливости является нахождение оптимального сочетания </a:t>
            </a:r>
            <a:r>
              <a:rPr lang="ru-RU" sz="2400" b="1" dirty="0">
                <a:solidFill>
                  <a:srgbClr val="FF0000"/>
                </a:solidFill>
                <a:latin typeface="+mn-lt"/>
              </a:rPr>
              <a:t>продолжительности и интенсивности нагрузки:</a:t>
            </a:r>
          </a:p>
          <a:p>
            <a:pPr marL="285750" indent="-285750">
              <a:buFontTx/>
              <a:buChar char="-"/>
            </a:pPr>
            <a:r>
              <a:rPr lang="ru-RU" sz="2400" b="1" dirty="0">
                <a:latin typeface="+mn-lt"/>
              </a:rPr>
              <a:t>Продолжительность нагрузки должна постепенно возрастать;</a:t>
            </a:r>
          </a:p>
          <a:p>
            <a:r>
              <a:rPr lang="ru-RU" sz="2400" b="1" dirty="0">
                <a:latin typeface="+mn-lt"/>
              </a:rPr>
              <a:t>-    Подъём интенсивности нагрузок сопровождается некоторым снижением продолжительности работы</a:t>
            </a:r>
          </a:p>
          <a:p>
            <a:r>
              <a:rPr lang="ru-RU" sz="2400" b="1" dirty="0">
                <a:latin typeface="+mn-lt"/>
              </a:rPr>
              <a:t>	НП – (наиболее подходящий) </a:t>
            </a:r>
            <a:r>
              <a:rPr lang="ru-RU" sz="2400" b="1" dirty="0">
                <a:solidFill>
                  <a:srgbClr val="FF0000"/>
                </a:solidFill>
                <a:latin typeface="+mn-lt"/>
              </a:rPr>
              <a:t>равномерный метод</a:t>
            </a:r>
          </a:p>
          <a:p>
            <a:r>
              <a:rPr lang="ru-RU" sz="2400" b="1" dirty="0">
                <a:latin typeface="+mn-lt"/>
              </a:rPr>
              <a:t>	ГНП…(можно рекомендовать):</a:t>
            </a:r>
          </a:p>
          <a:p>
            <a:pPr marL="285750" indent="-285750">
              <a:buFontTx/>
              <a:buChar char="-"/>
            </a:pPr>
            <a:r>
              <a:rPr lang="ru-RU" sz="2400" b="1" dirty="0">
                <a:solidFill>
                  <a:srgbClr val="FF0000"/>
                </a:solidFill>
                <a:latin typeface="+mn-lt"/>
              </a:rPr>
              <a:t>переменный метод </a:t>
            </a:r>
          </a:p>
          <a:p>
            <a:r>
              <a:rPr lang="ru-RU" sz="2400" b="1" dirty="0">
                <a:solidFill>
                  <a:srgbClr val="FF0000"/>
                </a:solidFill>
                <a:latin typeface="+mn-lt"/>
              </a:rPr>
              <a:t>-    интервальный метод</a:t>
            </a:r>
          </a:p>
        </p:txBody>
      </p:sp>
    </p:spTree>
    <p:extLst>
      <p:ext uri="{BB962C8B-B14F-4D97-AF65-F5344CB8AC3E}">
        <p14:creationId xmlns:p14="http://schemas.microsoft.com/office/powerpoint/2010/main" val="42603789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389226" y="332091"/>
            <a:ext cx="609397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2800" b="1" dirty="0">
                <a:solidFill>
                  <a:srgbClr val="FF0000"/>
                </a:solidFill>
                <a:latin typeface="+mj-lt"/>
              </a:rPr>
              <a:t>Равномерный и переменный методы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55576" y="1412776"/>
            <a:ext cx="8136905" cy="56938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/>
              <a:t>	</a:t>
            </a:r>
            <a:r>
              <a:rPr lang="ru-RU" sz="2600" b="1" dirty="0">
                <a:latin typeface="+mn-lt"/>
              </a:rPr>
              <a:t>1. Их принципиальное сходство – </a:t>
            </a:r>
            <a:r>
              <a:rPr lang="ru-RU" sz="2600" b="1" dirty="0">
                <a:solidFill>
                  <a:srgbClr val="FF0000"/>
                </a:solidFill>
                <a:latin typeface="+mn-lt"/>
              </a:rPr>
              <a:t>непрерывность работы</a:t>
            </a:r>
            <a:r>
              <a:rPr lang="ru-RU" sz="2600" b="1" dirty="0">
                <a:latin typeface="+mn-lt"/>
              </a:rPr>
              <a:t>.</a:t>
            </a:r>
          </a:p>
          <a:p>
            <a:r>
              <a:rPr lang="ru-RU" sz="2600" b="1" dirty="0">
                <a:latin typeface="+mn-lt"/>
              </a:rPr>
              <a:t>	2. Развивающая интенсивность для начинающих должна находится на уровне </a:t>
            </a:r>
            <a:r>
              <a:rPr lang="ru-RU" sz="2600" b="1" dirty="0">
                <a:solidFill>
                  <a:srgbClr val="FF0000"/>
                </a:solidFill>
                <a:latin typeface="+mn-lt"/>
              </a:rPr>
              <a:t>не ниже 120-130 уд/мин.</a:t>
            </a:r>
          </a:p>
          <a:p>
            <a:r>
              <a:rPr lang="ru-RU" sz="2600" b="1" dirty="0">
                <a:latin typeface="+mn-lt"/>
              </a:rPr>
              <a:t>	3. Оптимальная интенсивность </a:t>
            </a:r>
            <a:r>
              <a:rPr lang="ru-RU" sz="2600" b="1" dirty="0">
                <a:solidFill>
                  <a:srgbClr val="FF0000"/>
                </a:solidFill>
                <a:latin typeface="+mn-lt"/>
              </a:rPr>
              <a:t>для тренированных</a:t>
            </a:r>
            <a:r>
              <a:rPr lang="ru-RU" sz="2600" b="1" dirty="0">
                <a:latin typeface="+mn-lt"/>
              </a:rPr>
              <a:t> находится в диапазоне </a:t>
            </a:r>
          </a:p>
          <a:p>
            <a:r>
              <a:rPr lang="ru-RU" sz="2600" b="1" dirty="0">
                <a:solidFill>
                  <a:srgbClr val="FF0000"/>
                </a:solidFill>
                <a:latin typeface="+mn-lt"/>
              </a:rPr>
              <a:t>140-170 уд/мин</a:t>
            </a:r>
          </a:p>
          <a:p>
            <a:r>
              <a:rPr lang="ru-RU" sz="2600" b="1" dirty="0">
                <a:latin typeface="+mn-lt"/>
              </a:rPr>
              <a:t>	4.Продолжительность нагрузки  (при отмеченной выше интенсивности) имеет достаточно широкие индивидуальные колебания, также зависящие </a:t>
            </a:r>
            <a:r>
              <a:rPr lang="ru-RU" sz="2600" b="1" dirty="0">
                <a:solidFill>
                  <a:srgbClr val="FF0000"/>
                </a:solidFill>
                <a:latin typeface="+mn-lt"/>
              </a:rPr>
              <a:t>от уровня подготовленности.</a:t>
            </a:r>
          </a:p>
          <a:p>
            <a:r>
              <a:rPr lang="ru-RU" sz="2600" b="1" dirty="0">
                <a:latin typeface="+mn-lt"/>
              </a:rPr>
              <a:t>	5. Работа менее 4-5 минут - </a:t>
            </a:r>
            <a:r>
              <a:rPr lang="ru-RU" sz="2600" b="1" dirty="0">
                <a:solidFill>
                  <a:srgbClr val="FF0000"/>
                </a:solidFill>
                <a:latin typeface="+mn-lt"/>
              </a:rPr>
              <a:t>малоэффективна</a:t>
            </a:r>
          </a:p>
          <a:p>
            <a:endParaRPr lang="ru-RU" sz="2600" b="1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12802974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979712" y="150421"/>
            <a:ext cx="619268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>
                <a:solidFill>
                  <a:srgbClr val="FF0000"/>
                </a:solidFill>
                <a:latin typeface="+mj-lt"/>
              </a:rPr>
              <a:t>Интервальный метод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71599" y="1065484"/>
            <a:ext cx="7878289" cy="58169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solidFill>
                  <a:srgbClr val="FF0000"/>
                </a:solidFill>
              </a:rPr>
              <a:t>	</a:t>
            </a:r>
            <a:r>
              <a:rPr lang="ru-RU" sz="2400" b="1" dirty="0">
                <a:solidFill>
                  <a:srgbClr val="FF0000"/>
                </a:solidFill>
                <a:latin typeface="+mn-lt"/>
              </a:rPr>
              <a:t>Интенсивность работы </a:t>
            </a:r>
            <a:r>
              <a:rPr lang="ru-RU" sz="2400" b="1" dirty="0">
                <a:latin typeface="+mn-lt"/>
              </a:rPr>
              <a:t>– достаточно высокая, примерно 75-85% от максимальной ( по ЧСС это около 160-170 уд/мин к концу повторения).</a:t>
            </a:r>
          </a:p>
          <a:p>
            <a:r>
              <a:rPr lang="ru-RU" sz="2400" b="1" dirty="0">
                <a:solidFill>
                  <a:srgbClr val="FF0000"/>
                </a:solidFill>
                <a:latin typeface="+mn-lt"/>
              </a:rPr>
              <a:t>	Продолжительность</a:t>
            </a:r>
            <a:r>
              <a:rPr lang="ru-RU" sz="2400" b="1" dirty="0">
                <a:latin typeface="+mn-lt"/>
              </a:rPr>
              <a:t> каждого повторения – 1-2 мин. (меньшее время не позволяет активизировать работу сердечно-сосудистой и дыхательной систем, а большее вызывает снижение интенсивности).</a:t>
            </a:r>
          </a:p>
          <a:p>
            <a:r>
              <a:rPr lang="ru-RU" sz="2400" b="1" dirty="0">
                <a:solidFill>
                  <a:srgbClr val="FF0000"/>
                </a:solidFill>
                <a:latin typeface="+mn-lt"/>
              </a:rPr>
              <a:t>	Интервалы отдыха </a:t>
            </a:r>
            <a:r>
              <a:rPr lang="ru-RU" sz="2400" b="1" dirty="0">
                <a:latin typeface="+mn-lt"/>
              </a:rPr>
              <a:t>делаются такой продолжительности, чтобы ЧСС не опустилась к концу отдыха ниже 120-130 уд/мин (примерно 3-4мин).</a:t>
            </a:r>
          </a:p>
          <a:p>
            <a:r>
              <a:rPr lang="ru-RU" sz="2400" b="1" dirty="0">
                <a:solidFill>
                  <a:srgbClr val="FF0000"/>
                </a:solidFill>
                <a:latin typeface="+mn-lt"/>
              </a:rPr>
              <a:t>	Характер отдыха </a:t>
            </a:r>
            <a:r>
              <a:rPr lang="ru-RU" sz="2400" b="1" dirty="0">
                <a:latin typeface="+mn-lt"/>
              </a:rPr>
              <a:t>– активный </a:t>
            </a:r>
          </a:p>
          <a:p>
            <a:r>
              <a:rPr lang="ru-RU" sz="2400" b="1" dirty="0">
                <a:solidFill>
                  <a:srgbClr val="FF0000"/>
                </a:solidFill>
                <a:latin typeface="+mn-lt"/>
              </a:rPr>
              <a:t>	Число повторений </a:t>
            </a:r>
            <a:r>
              <a:rPr lang="ru-RU" sz="2400" b="1" dirty="0">
                <a:latin typeface="+mn-lt"/>
              </a:rPr>
              <a:t>зависит от индивидуальных возможностей!!! Необходимо начинать от 3-4 повторений и постепенно повышать до 10 и более.</a:t>
            </a:r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2081818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145</TotalTime>
  <Words>462</Words>
  <Application>Microsoft Macintosh PowerPoint</Application>
  <PresentationFormat>Экран (4:3)</PresentationFormat>
  <Paragraphs>60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3" baseType="lpstr">
      <vt:lpstr>Arial</vt:lpstr>
      <vt:lpstr>Arial Black</vt:lpstr>
      <vt:lpstr>Calibri</vt:lpstr>
      <vt:lpstr>Impact</vt:lpstr>
      <vt:lpstr>Тема Office</vt:lpstr>
      <vt:lpstr>Выносливость</vt:lpstr>
      <vt:lpstr>Виды выносливости</vt:lpstr>
      <vt:lpstr>Специальная выносливость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*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м</dc:creator>
  <cp:lastModifiedBy>Microsoft Office User</cp:lastModifiedBy>
  <cp:revision>16</cp:revision>
  <dcterms:modified xsi:type="dcterms:W3CDTF">2024-10-25T06:26:30Z</dcterms:modified>
</cp:coreProperties>
</file>