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1" autoAdjust="0"/>
    <p:restoredTop sz="94660" autoAdjust="0"/>
  </p:normalViewPr>
  <p:slideViewPr>
    <p:cSldViewPr snapToGrid="0">
      <p:cViewPr varScale="1">
        <p:scale>
          <a:sx n="99" d="100"/>
          <a:sy n="99" d="100"/>
        </p:scale>
        <p:origin x="496" y="176"/>
      </p:cViewPr>
      <p:guideLst/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19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9A5C2-9CC0-4604-A546-ED1D9C45DD25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A4384-AF82-43B3-9BC1-CD23B05BF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3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A4384-AF82-43B3-9BC1-CD23B05BF3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2183647"/>
            <a:ext cx="6815669" cy="1515533"/>
          </a:xfrm>
        </p:spPr>
        <p:txBody>
          <a:bodyPr/>
          <a:lstStyle/>
          <a:p>
            <a:r>
              <a:rPr lang="ru-RU" sz="6000" dirty="0"/>
              <a:t>Способы хваток ракетки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548848"/>
            <a:ext cx="6815669" cy="13208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5730">
            <a:off x="-1083679" y="1637413"/>
            <a:ext cx="6369136" cy="5209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5018">
            <a:off x="8467725" y="4192618"/>
            <a:ext cx="2571750" cy="2571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3686" y="5511173"/>
            <a:ext cx="386835" cy="386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293" y="5869650"/>
            <a:ext cx="531150" cy="531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08389">
            <a:off x="1056768" y="4009829"/>
            <a:ext cx="462795" cy="465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321156">
            <a:off x="1604420" y="4664515"/>
            <a:ext cx="591363" cy="5913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41854">
            <a:off x="850139" y="4913567"/>
            <a:ext cx="59136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1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580" y="5611061"/>
            <a:ext cx="9609666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Технику теннисиста составляет широкий комплекс двигательных</a:t>
            </a:r>
            <a:br>
              <a:rPr lang="ru-RU" dirty="0"/>
            </a:br>
            <a:r>
              <a:rPr lang="ru-RU" dirty="0"/>
              <a:t>действий – ударов и передвижений. Технические приемы – представляют</a:t>
            </a:r>
            <a:br>
              <a:rPr lang="ru-RU" dirty="0"/>
            </a:br>
            <a:r>
              <a:rPr lang="ru-RU" dirty="0"/>
              <a:t>собой рациональную систему движений.</a:t>
            </a:r>
            <a:br>
              <a:rPr lang="ru-RU" dirty="0"/>
            </a:br>
            <a:r>
              <a:rPr lang="ru-RU" dirty="0"/>
              <a:t>В основу техники тенниса входят: </a:t>
            </a:r>
            <a:r>
              <a:rPr lang="ru-RU" dirty="0">
                <a:solidFill>
                  <a:srgbClr val="FF0000"/>
                </a:solidFill>
              </a:rPr>
              <a:t>хватки ракетки, передвижения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игрока и приемы техники.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3754" b="23754"/>
          <a:stretch/>
        </p:blipFill>
        <p:spPr/>
      </p:pic>
    </p:spTree>
    <p:extLst>
      <p:ext uri="{BB962C8B-B14F-4D97-AF65-F5344CB8AC3E}">
        <p14:creationId xmlns:p14="http://schemas.microsoft.com/office/powerpoint/2010/main" val="42457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814" y="1944473"/>
            <a:ext cx="4483534" cy="1371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Хватка ракетки </a:t>
            </a:r>
            <a:r>
              <a:rPr lang="ru-RU" dirty="0"/>
              <a:t>- это способ, которым теннисист держит ракетку при ударе по мячу. От хватки в большой степени зависит качество удара по мячу, а значит и качество игры в целом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134" t="48286" b="4198"/>
          <a:stretch/>
        </p:blipFill>
        <p:spPr>
          <a:xfrm>
            <a:off x="5028906" y="1549862"/>
            <a:ext cx="1652379" cy="375088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35133" y="3059544"/>
            <a:ext cx="4228215" cy="3072852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/>
              <a:t>4 основных способа хватки теннисной ракетки - </a:t>
            </a:r>
            <a:r>
              <a:rPr lang="ru-RU" sz="3600" b="1" dirty="0">
                <a:solidFill>
                  <a:srgbClr val="C00000"/>
                </a:solidFill>
              </a:rPr>
              <a:t>западная, восточная, континентальная и </a:t>
            </a:r>
            <a:r>
              <a:rPr lang="ru-RU" sz="3600" b="1" dirty="0" err="1">
                <a:solidFill>
                  <a:srgbClr val="C00000"/>
                </a:solidFill>
              </a:rPr>
              <a:t>полузападная</a:t>
            </a:r>
            <a:r>
              <a:rPr lang="ru-RU" sz="3600" b="1" dirty="0">
                <a:solidFill>
                  <a:srgbClr val="C00000"/>
                </a:solidFill>
              </a:rPr>
              <a:t>. </a:t>
            </a:r>
          </a:p>
          <a:p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48334"/>
          <a:stretch/>
        </p:blipFill>
        <p:spPr>
          <a:xfrm>
            <a:off x="7962148" y="1518063"/>
            <a:ext cx="2069093" cy="3727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4629" b="52632"/>
          <a:stretch/>
        </p:blipFill>
        <p:spPr>
          <a:xfrm>
            <a:off x="6413953" y="1605182"/>
            <a:ext cx="1645198" cy="3727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792" r="66789" b="52581"/>
          <a:stretch/>
        </p:blipFill>
        <p:spPr>
          <a:xfrm>
            <a:off x="9630612" y="1561623"/>
            <a:ext cx="1889512" cy="37273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35401" y="1722332"/>
            <a:ext cx="801157" cy="891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788" y="1705168"/>
            <a:ext cx="816935" cy="9083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946" y="1722332"/>
            <a:ext cx="816935" cy="9083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8034" y="1605182"/>
            <a:ext cx="816935" cy="908383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5222320" y="1571552"/>
            <a:ext cx="6060852" cy="435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2320" y="5249003"/>
            <a:ext cx="6096528" cy="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7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5247" y="723011"/>
            <a:ext cx="5563479" cy="4021983"/>
          </a:xfrm>
        </p:spPr>
        <p:txBody>
          <a:bodyPr>
            <a:noAutofit/>
          </a:bodyPr>
          <a:lstStyle/>
          <a:p>
            <a:r>
              <a:rPr lang="ru-RU" sz="3200" dirty="0"/>
              <a:t>Они определяются положением угла, образованного большим и указательным пальцами рабочей руки на восьмигранной ручке ракетки, когда ракетка расположена так, что ее головка и короткие струны направлены сверху-вниз вертикально под прямым углом к земле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490" t="2791" r="1245"/>
          <a:stretch/>
        </p:blipFill>
        <p:spPr>
          <a:xfrm>
            <a:off x="5988908" y="0"/>
            <a:ext cx="6115159" cy="6775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854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8083" y="602407"/>
            <a:ext cx="6942925" cy="819397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Западная хватка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181" y="1416260"/>
            <a:ext cx="8227005" cy="5856409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 выработалась в игре на кортах с цементным покрытием, отличающихся высоким отскоком мяча. </a:t>
            </a:r>
          </a:p>
          <a:p>
            <a:pPr algn="l"/>
            <a:r>
              <a:rPr lang="ru-RU" sz="2400" b="1" dirty="0">
                <a:solidFill>
                  <a:srgbClr val="C00000"/>
                </a:solidFill>
              </a:rPr>
              <a:t>        Недостатком</a:t>
            </a:r>
            <a:r>
              <a:rPr lang="ru-RU" sz="2400" dirty="0"/>
              <a:t> является то, что </a:t>
            </a:r>
            <a:r>
              <a:rPr lang="ru-RU" sz="2400" dirty="0">
                <a:solidFill>
                  <a:schemeClr val="tx1"/>
                </a:solidFill>
              </a:rPr>
              <a:t>разворот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головки ракетки перед контактом с мячом происходит слишком рано. П</a:t>
            </a:r>
            <a:r>
              <a:rPr lang="ru-RU" sz="2400" dirty="0"/>
              <a:t>ри обработке низких мячей она просто неуклюжа. 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b="1" dirty="0">
                <a:solidFill>
                  <a:srgbClr val="00B050"/>
                </a:solidFill>
              </a:rPr>
              <a:t>        Преимущества</a:t>
            </a:r>
            <a:r>
              <a:rPr lang="en-US" sz="2400" b="1" dirty="0">
                <a:solidFill>
                  <a:srgbClr val="00B050"/>
                </a:solidFill>
              </a:rPr>
              <a:t>: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Превосходная</a:t>
            </a:r>
            <a:r>
              <a:rPr lang="ru-RU" sz="2400" dirty="0"/>
              <a:t> хватка для приема высоких мячей и выполнения топ-спинов,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При западной хватке угол между большим и указательным пальцами находится на правой поверхности ручки.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7563" y="5525160"/>
            <a:ext cx="10263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Профи, использующие западную хватку: Рафаэль </a:t>
            </a:r>
            <a:r>
              <a:rPr lang="ru-RU" sz="2400" dirty="0" err="1">
                <a:solidFill>
                  <a:srgbClr val="00B0F0"/>
                </a:solidFill>
              </a:rPr>
              <a:t>Надаль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Амели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Моресмо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66" t="2031" r="366" b="18291"/>
          <a:stretch/>
        </p:blipFill>
        <p:spPr>
          <a:xfrm>
            <a:off x="8676168" y="1012105"/>
            <a:ext cx="2772496" cy="4415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1117"/>
          <a:stretch/>
        </p:blipFill>
        <p:spPr>
          <a:xfrm>
            <a:off x="787563" y="3616111"/>
            <a:ext cx="492870" cy="519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r="50371"/>
          <a:stretch/>
        </p:blipFill>
        <p:spPr>
          <a:xfrm>
            <a:off x="787563" y="2024818"/>
            <a:ext cx="473413" cy="49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6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775" y="-136566"/>
            <a:ext cx="6241816" cy="13716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Восточная хватка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5383" y="1033154"/>
            <a:ext cx="8237208" cy="463953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000" dirty="0"/>
              <a:t>является наиболее распространенной. Она</a:t>
            </a:r>
            <a:br>
              <a:rPr lang="ru-RU" sz="2000" dirty="0"/>
            </a:br>
            <a:r>
              <a:rPr lang="ru-RU" sz="2000" dirty="0"/>
              <a:t>промежуточная между западной и континентальной, а, следовательно, более универсальная, ее легко изменить в ту или иную. </a:t>
            </a:r>
          </a:p>
          <a:p>
            <a:pPr algn="l"/>
            <a:r>
              <a:rPr lang="ru-RU" sz="2800" b="1" dirty="0">
                <a:solidFill>
                  <a:srgbClr val="C00000"/>
                </a:solidFill>
              </a:rPr>
              <a:t>      Недостатки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  <a:r>
              <a:rPr lang="ru-RU" sz="2800" dirty="0">
                <a:solidFill>
                  <a:schemeClr val="tx1"/>
                </a:solidFill>
              </a:rPr>
              <a:t>трудно бить по очень высоким мячам.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      </a:t>
            </a:r>
            <a:r>
              <a:rPr lang="ru-RU" sz="2800" b="1" dirty="0">
                <a:solidFill>
                  <a:srgbClr val="00B050"/>
                </a:solidFill>
              </a:rPr>
              <a:t>Преимущества</a:t>
            </a:r>
            <a:r>
              <a:rPr lang="en-US" sz="2800" b="1" dirty="0">
                <a:solidFill>
                  <a:srgbClr val="00B050"/>
                </a:solidFill>
              </a:rPr>
              <a:t>: </a:t>
            </a:r>
            <a:r>
              <a:rPr lang="ru-RU" sz="2800" dirty="0"/>
              <a:t>При помощи восточной</a:t>
            </a:r>
            <a:br>
              <a:rPr lang="ru-RU" sz="2800" dirty="0"/>
            </a:br>
            <a:r>
              <a:rPr lang="ru-RU" sz="2800" dirty="0"/>
              <a:t>хватки достигается большая мощность удара, легко приспособиться к различным покрытиям кортов, легко варьировать вращение мяча – топ-спин, подрезка, плоский драйв.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Положите руку на струнную поверхность и переместите ладонь на ручку ракетки; положите ракетку на стол, закройте глаза, и возьмите ее; ну, или пожмите руку собственной ракетке. Такими вот аллегориями можно описать путь, который поможет вам найти восточную хватку для форхенда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79418" y="5672687"/>
            <a:ext cx="10153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Профи, использующие восточный хват: Тим </a:t>
            </a:r>
            <a:r>
              <a:rPr lang="ru-RU" sz="2400" dirty="0" err="1">
                <a:solidFill>
                  <a:srgbClr val="00B0F0"/>
                </a:solidFill>
              </a:rPr>
              <a:t>Хенман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Линдсей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Дэвенпорт</a:t>
            </a:r>
            <a:r>
              <a:rPr lang="ru-RU" sz="2400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411" b="7690"/>
          <a:stretch/>
        </p:blipFill>
        <p:spPr>
          <a:xfrm>
            <a:off x="8846289" y="1107582"/>
            <a:ext cx="2580862" cy="4261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83" y="1831084"/>
            <a:ext cx="475529" cy="49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83" y="2604628"/>
            <a:ext cx="49381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090" y="0"/>
            <a:ext cx="6241816" cy="13716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Полузападная хватка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8074" y="1286541"/>
            <a:ext cx="7807752" cy="464059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      Недостатки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ru-RU" sz="2000" dirty="0"/>
              <a:t>трудно отбивать</a:t>
            </a:r>
            <a:br>
              <a:rPr lang="ru-RU" sz="2000" dirty="0"/>
            </a:br>
            <a:r>
              <a:rPr lang="ru-RU" sz="2000" dirty="0"/>
              <a:t>низкие мячи, выполнять резанные удары и брать с лета низко летящие мячи.</a:t>
            </a:r>
          </a:p>
          <a:p>
            <a:pPr algn="l"/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       </a:t>
            </a:r>
            <a:r>
              <a:rPr lang="ru-RU" sz="2000" b="1" dirty="0">
                <a:solidFill>
                  <a:srgbClr val="00B050"/>
                </a:solidFill>
              </a:rPr>
              <a:t>Преимущества</a:t>
            </a:r>
            <a:r>
              <a:rPr lang="en-US" sz="2000" b="1" dirty="0">
                <a:solidFill>
                  <a:srgbClr val="00B050"/>
                </a:solidFill>
              </a:rPr>
              <a:t>: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dirty="0"/>
              <a:t>особенно хороша для выполнения мощных топ-спинов, для выполнения ударов с лета с большой силой и вращением. Начинающие чувствуют себя увереннее, поскольку ладонь целиком охватывает</a:t>
            </a:r>
            <a:br>
              <a:rPr lang="ru-RU" sz="2000" dirty="0"/>
            </a:br>
            <a:r>
              <a:rPr lang="ru-RU" sz="2000" dirty="0"/>
              <a:t>ракетку, придавая ей дополнительную устойчивость при контакте с мячом, обеспечивает и силу, и должный контроль.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Основание указательного пальца перемещаем с восточной хватки для </a:t>
            </a:r>
            <a:r>
              <a:rPr lang="ru-RU" sz="2000" dirty="0" err="1">
                <a:solidFill>
                  <a:srgbClr val="C00000"/>
                </a:solidFill>
              </a:rPr>
              <a:t>бекхенда</a:t>
            </a:r>
            <a:r>
              <a:rPr lang="ru-RU" sz="2000" dirty="0">
                <a:solidFill>
                  <a:srgbClr val="C00000"/>
                </a:solidFill>
              </a:rPr>
              <a:t> на одну грань против часовой (по часовой для левшей). Эта хватка считается «продвинутой», которой могут пользоваться только мощные и опытные игроки.</a:t>
            </a:r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05" t="4039" r="1872" b="14829"/>
          <a:stretch/>
        </p:blipFill>
        <p:spPr>
          <a:xfrm>
            <a:off x="8615826" y="1089278"/>
            <a:ext cx="2844320" cy="44839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8261" y="5573194"/>
            <a:ext cx="9817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Профи, использующие </a:t>
            </a:r>
            <a:r>
              <a:rPr lang="ru-RU" sz="2000" dirty="0" err="1">
                <a:solidFill>
                  <a:srgbClr val="00B0F0"/>
                </a:solidFill>
              </a:rPr>
              <a:t>полузападную</a:t>
            </a:r>
            <a:r>
              <a:rPr lang="ru-RU" sz="2000" dirty="0">
                <a:solidFill>
                  <a:srgbClr val="00B0F0"/>
                </a:solidFill>
              </a:rPr>
              <a:t> хватку для </a:t>
            </a:r>
            <a:r>
              <a:rPr lang="ru-RU" sz="2000" dirty="0" err="1">
                <a:solidFill>
                  <a:srgbClr val="00B0F0"/>
                </a:solidFill>
              </a:rPr>
              <a:t>бекхенда</a:t>
            </a:r>
            <a:r>
              <a:rPr lang="ru-RU" sz="2000" dirty="0">
                <a:solidFill>
                  <a:srgbClr val="00B0F0"/>
                </a:solidFill>
              </a:rPr>
              <a:t>: </a:t>
            </a:r>
            <a:r>
              <a:rPr lang="ru-RU" sz="2000" dirty="0" err="1">
                <a:solidFill>
                  <a:srgbClr val="00B0F0"/>
                </a:solidFill>
              </a:rPr>
              <a:t>Густаво</a:t>
            </a:r>
            <a:r>
              <a:rPr lang="ru-RU" sz="2000" dirty="0">
                <a:solidFill>
                  <a:srgbClr val="00B0F0"/>
                </a:solidFill>
              </a:rPr>
              <a:t> Куэртен, </a:t>
            </a:r>
            <a:r>
              <a:rPr lang="ru-RU" sz="2000" dirty="0" err="1">
                <a:solidFill>
                  <a:srgbClr val="00B0F0"/>
                </a:solidFill>
              </a:rPr>
              <a:t>Жастин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Энен-Арден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60" y="1124690"/>
            <a:ext cx="475529" cy="493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74" y="2263735"/>
            <a:ext cx="49381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8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9144" y="-336025"/>
            <a:ext cx="6959761" cy="1548137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Континентальная хватка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6329" y="1072027"/>
            <a:ext cx="8384800" cy="5370176"/>
          </a:xfrm>
        </p:spPr>
        <p:txBody>
          <a:bodyPr>
            <a:normAutofit/>
          </a:bodyPr>
          <a:lstStyle/>
          <a:p>
            <a:pPr algn="l"/>
            <a:r>
              <a:rPr lang="ru-RU" sz="1600" dirty="0"/>
              <a:t>часто называется нейтральной или</a:t>
            </a:r>
            <a:r>
              <a:rPr lang="en-US" sz="1600" dirty="0"/>
              <a:t> </a:t>
            </a:r>
            <a:r>
              <a:rPr lang="ru-RU" sz="1600" dirty="0"/>
              <a:t>универсальной, поскольку в отличие от других хваток позволяет совершать удары как справа, так и слева. </a:t>
            </a:r>
            <a:endParaRPr lang="en-US" sz="1600" dirty="0"/>
          </a:p>
          <a:p>
            <a:pPr algn="l"/>
            <a:r>
              <a:rPr lang="ru-RU" sz="2000" b="1" dirty="0">
                <a:solidFill>
                  <a:srgbClr val="C00000"/>
                </a:solidFill>
              </a:rPr>
              <a:t>       Недостатки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ru-RU" sz="2000" dirty="0"/>
              <a:t>Континентальной хваткой можно выполнить плоский удар, или резаный. Но придать мячу вращение (топ-спин) будет уже затруднительно. Это значит, что мощный удар придется направлять в небольшой зазор над уровнем сетки, чтобы мяч попал в корт – что значительно увеличивает вероятность ошибки. Так что нестабильные удары – частые спутники любителей универсальной хватки.</a:t>
            </a:r>
          </a:p>
          <a:p>
            <a:pPr algn="l"/>
            <a:r>
              <a:rPr lang="ru-RU" sz="2000" b="1" dirty="0">
                <a:solidFill>
                  <a:srgbClr val="00B050"/>
                </a:solidFill>
              </a:rPr>
              <a:t>       Преимущества</a:t>
            </a:r>
            <a:r>
              <a:rPr lang="en-US" sz="2000" b="1" dirty="0">
                <a:solidFill>
                  <a:srgbClr val="00B050"/>
                </a:solidFill>
              </a:rPr>
              <a:t>:</a:t>
            </a:r>
            <a:r>
              <a:rPr lang="ru-RU" sz="2000" dirty="0"/>
              <a:t> континентальная хватка используется все же для плоских ударов, таких как подача, смэш, различных</a:t>
            </a:r>
            <a:br>
              <a:rPr lang="ru-RU" sz="2000" dirty="0"/>
            </a:br>
            <a:r>
              <a:rPr lang="ru-RU" sz="2000" dirty="0"/>
              <a:t>видов резаных ударов, ударов с лета.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При континентальной хватке угол между большим и указательным пальцами находится между верхней и левой поверхностями ручки ракетки, на ее левой грани</a:t>
            </a:r>
            <a:r>
              <a:rPr lang="ru-RU" dirty="0">
                <a:solidFill>
                  <a:srgbClr val="C00000"/>
                </a:solidFill>
              </a:rPr>
              <a:t>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56" r="1868" b="19655"/>
          <a:stretch/>
        </p:blipFill>
        <p:spPr>
          <a:xfrm>
            <a:off x="9041129" y="1212112"/>
            <a:ext cx="2420769" cy="41384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85" y="1625139"/>
            <a:ext cx="475529" cy="493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85" y="3527010"/>
            <a:ext cx="49381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2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</TotalTime>
  <Words>602</Words>
  <Application>Microsoft Macintosh PowerPoint</Application>
  <PresentationFormat>Широкоэкранный</PresentationFormat>
  <Paragraphs>31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Натуральные материалы</vt:lpstr>
      <vt:lpstr>Способы хваток ракетки</vt:lpstr>
      <vt:lpstr>Технику теннисиста составляет широкий комплекс двигательных действий – ударов и передвижений. Технические приемы – представляют собой рациональную систему движений. В основу техники тенниса входят: хватки ракетки, передвижения игрока и приемы техники.</vt:lpstr>
      <vt:lpstr>Хватка ракетки - это способ, которым теннисист держит ракетку при ударе по мячу. От хватки в большой степени зависит качество удара по мячу, а значит и качество игры в целом </vt:lpstr>
      <vt:lpstr>Презентация PowerPoint</vt:lpstr>
      <vt:lpstr>Западная хватка</vt:lpstr>
      <vt:lpstr>Восточная хватка </vt:lpstr>
      <vt:lpstr>Полузападная хватка </vt:lpstr>
      <vt:lpstr>Континентальная хватка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хваток ракетки</dc:title>
  <dc:creator>Bursova Liza</dc:creator>
  <cp:lastModifiedBy>Microsoft Office User</cp:lastModifiedBy>
  <cp:revision>10</cp:revision>
  <dcterms:created xsi:type="dcterms:W3CDTF">2020-05-12T10:51:33Z</dcterms:created>
  <dcterms:modified xsi:type="dcterms:W3CDTF">2021-08-26T09:08:39Z</dcterms:modified>
</cp:coreProperties>
</file>